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4" r:id="rId3"/>
    <p:sldId id="279" r:id="rId4"/>
    <p:sldId id="273" r:id="rId5"/>
    <p:sldId id="277" r:id="rId6"/>
    <p:sldId id="257" r:id="rId7"/>
    <p:sldId id="278" r:id="rId8"/>
    <p:sldId id="259" r:id="rId9"/>
    <p:sldId id="270" r:id="rId10"/>
    <p:sldId id="263" r:id="rId11"/>
    <p:sldId id="269" r:id="rId12"/>
    <p:sldId id="282" r:id="rId13"/>
    <p:sldId id="265" r:id="rId14"/>
    <p:sldId id="267" r:id="rId15"/>
    <p:sldId id="285" r:id="rId16"/>
    <p:sldId id="275" r:id="rId17"/>
    <p:sldId id="280" r:id="rId18"/>
    <p:sldId id="281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nusson, Baldur" initials="MB" lastIdx="5" clrIdx="0">
    <p:extLst>
      <p:ext uri="{19B8F6BF-5375-455C-9EA6-DF929625EA0E}">
        <p15:presenceInfo xmlns:p15="http://schemas.microsoft.com/office/powerpoint/2012/main" userId="S::magnuba2@novartis.net::80c7473c-1c39-43b5-a4c7-c885317717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1907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5CA9D-6E35-0747-9579-4F2D9ADFCE92}" v="7" dt="2020-10-14T12:41:11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2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nusson, Baldur" userId="80c7473c-1c39-43b5-a4c7-c88531771750" providerId="ADAL" clId="{E8B5CA9D-6E35-0747-9579-4F2D9ADFCE92}"/>
    <pc:docChg chg="custSel addSld delSld modSld">
      <pc:chgData name="Magnusson, Baldur" userId="80c7473c-1c39-43b5-a4c7-c88531771750" providerId="ADAL" clId="{E8B5CA9D-6E35-0747-9579-4F2D9ADFCE92}" dt="2020-10-14T12:41:11.955" v="8" actId="20577"/>
      <pc:docMkLst>
        <pc:docMk/>
      </pc:docMkLst>
      <pc:sldChg chg="del">
        <pc:chgData name="Magnusson, Baldur" userId="80c7473c-1c39-43b5-a4c7-c88531771750" providerId="ADAL" clId="{E8B5CA9D-6E35-0747-9579-4F2D9ADFCE92}" dt="2020-10-14T12:39:42.249" v="2" actId="2696"/>
        <pc:sldMkLst>
          <pc:docMk/>
          <pc:sldMk cId="339631765" sldId="272"/>
        </pc:sldMkLst>
      </pc:sldChg>
      <pc:sldChg chg="modSp">
        <pc:chgData name="Magnusson, Baldur" userId="80c7473c-1c39-43b5-a4c7-c88531771750" providerId="ADAL" clId="{E8B5CA9D-6E35-0747-9579-4F2D9ADFCE92}" dt="2020-10-14T12:41:11.955" v="8" actId="20577"/>
        <pc:sldMkLst>
          <pc:docMk/>
          <pc:sldMk cId="2471798561" sldId="280"/>
        </pc:sldMkLst>
        <pc:spChg chg="mod">
          <ac:chgData name="Magnusson, Baldur" userId="80c7473c-1c39-43b5-a4c7-c88531771750" providerId="ADAL" clId="{E8B5CA9D-6E35-0747-9579-4F2D9ADFCE92}" dt="2020-10-14T12:41:11.955" v="8" actId="20577"/>
          <ac:spMkLst>
            <pc:docMk/>
            <pc:sldMk cId="2471798561" sldId="280"/>
            <ac:spMk id="3" creationId="{85A33707-33E8-1E4C-B911-C77667F36A02}"/>
          </ac:spMkLst>
        </pc:spChg>
      </pc:sldChg>
      <pc:sldChg chg="delSp add mod delAnim">
        <pc:chgData name="Magnusson, Baldur" userId="80c7473c-1c39-43b5-a4c7-c88531771750" providerId="ADAL" clId="{E8B5CA9D-6E35-0747-9579-4F2D9ADFCE92}" dt="2020-10-14T12:39:32.984" v="1" actId="478"/>
        <pc:sldMkLst>
          <pc:docMk/>
          <pc:sldMk cId="2893072723" sldId="285"/>
        </pc:sldMkLst>
        <pc:picChg chg="del">
          <ac:chgData name="Magnusson, Baldur" userId="80c7473c-1c39-43b5-a4c7-c88531771750" providerId="ADAL" clId="{E8B5CA9D-6E35-0747-9579-4F2D9ADFCE92}" dt="2020-10-14T12:39:32.984" v="1" actId="478"/>
          <ac:picMkLst>
            <pc:docMk/>
            <pc:sldMk cId="2893072723" sldId="285"/>
            <ac:picMk id="23" creationId="{DD49FE7F-00AA-C947-B051-79395C84093E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6T21:26:49.130" idx="5">
    <p:pos x="511" y="2003"/>
    <p:text>Here there should be a hook - why should I continue listening to you? 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2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5899" y="2331264"/>
            <a:ext cx="5420202" cy="2195473"/>
          </a:xfrm>
        </p:spPr>
        <p:txBody>
          <a:bodyPr wrap="none">
            <a:spAutoFit/>
          </a:bodyPr>
          <a:lstStyle>
            <a:lvl1pPr algn="l">
              <a:lnSpc>
                <a:spcPct val="150000"/>
              </a:lnSpc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7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9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3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1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9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2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pharma.github.io/visR/" TargetMode="External"/><Relationship Id="rId3" Type="http://schemas.openxmlformats.org/officeDocument/2006/relationships/hyperlink" Target="https://youtu.be/pfxulpF9XOw" TargetMode="External"/><Relationship Id="rId7" Type="http://schemas.openxmlformats.org/officeDocument/2006/relationships/hyperlink" Target="https://github.com/VIS-SIG/Wonderful-Wednesdays" TargetMode="External"/><Relationship Id="rId2" Type="http://schemas.openxmlformats.org/officeDocument/2006/relationships/hyperlink" Target="https://graphicsprinciple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ource.nibr.com/xgx/" TargetMode="External"/><Relationship Id="rId5" Type="http://schemas.openxmlformats.org/officeDocument/2006/relationships/hyperlink" Target="https://graphicsprinciples.github.io/cheatsheet.html" TargetMode="External"/><Relationship Id="rId4" Type="http://schemas.openxmlformats.org/officeDocument/2006/relationships/hyperlink" Target="https://ascpt.onlinelibrary.wiley.com/doi/full/10.1002/psp4.12455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vethirtyeight.com/" TargetMode="External"/><Relationship Id="rId7" Type="http://schemas.openxmlformats.org/officeDocument/2006/relationships/hyperlink" Target="http://vis-sig.github.io/blo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www.ft.com/coronavirusfree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1F3C-1C9F-0947-ABBB-057062E74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With great graphs</a:t>
            </a:r>
            <a:br>
              <a:rPr lang="en-US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comes great power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90971-94A3-4249-A95A-08157F28B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406759" cy="1894302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Baldur Magnusson</a:t>
            </a: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Early Development Biostatistics, Novartis Pharma AG</a:t>
            </a: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R/Pharma 2020</a:t>
            </a:r>
          </a:p>
        </p:txBody>
      </p:sp>
      <p:pic>
        <p:nvPicPr>
          <p:cNvPr id="8" name="Picture 7" descr="A picture containing web, object, umbrella, dark&#10;&#10;Description automatically generated">
            <a:extLst>
              <a:ext uri="{FF2B5EF4-FFF2-40B4-BE49-F238E27FC236}">
                <a16:creationId xmlns:a16="http://schemas.microsoft.com/office/drawing/2014/main" id="{7F16CE94-CC6F-4E4A-B17C-66553E76B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70" r="64232"/>
          <a:stretch/>
        </p:blipFill>
        <p:spPr>
          <a:xfrm>
            <a:off x="10419346" y="0"/>
            <a:ext cx="1760621" cy="172689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4841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6AC7-3959-F640-9076-E5C0F7A4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Know your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BD6B-F16E-CF4F-AFB9-72911236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899" y="2184782"/>
            <a:ext cx="5288371" cy="2488438"/>
          </a:xfrm>
        </p:spPr>
        <p:txBody>
          <a:bodyPr anchor="ctr" anchorCtr="0"/>
          <a:lstStyle/>
          <a:p>
            <a:r>
              <a:rPr lang="en-US" dirty="0"/>
              <a:t>What is the question? </a:t>
            </a:r>
          </a:p>
          <a:p>
            <a:r>
              <a:rPr lang="en-US" dirty="0"/>
              <a:t>Who wants to know?</a:t>
            </a:r>
          </a:p>
          <a:p>
            <a:r>
              <a:rPr lang="en-US" dirty="0"/>
              <a:t>Why do they want to know?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2FA000-9A74-A841-8011-AFA77B5850D5}"/>
              </a:ext>
            </a:extLst>
          </p:cNvPr>
          <p:cNvSpPr txBox="1">
            <a:spLocks/>
          </p:cNvSpPr>
          <p:nvPr/>
        </p:nvSpPr>
        <p:spPr>
          <a:xfrm>
            <a:off x="3385899" y="2184781"/>
            <a:ext cx="5288371" cy="2488438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5"/>
                </a:solidFill>
              </a:rPr>
              <a:t>What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is the question?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5"/>
                </a:solidFill>
              </a:rPr>
              <a:t>Who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wants to know?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5"/>
                </a:solidFill>
              </a:rPr>
              <a:t>Why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 do they want to know?  </a:t>
            </a:r>
          </a:p>
        </p:txBody>
      </p:sp>
    </p:spTree>
    <p:extLst>
      <p:ext uri="{BB962C8B-B14F-4D97-AF65-F5344CB8AC3E}">
        <p14:creationId xmlns:p14="http://schemas.microsoft.com/office/powerpoint/2010/main" val="2335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7DE-F54D-4840-9227-2636C99D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Show the data clearly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85DA-327D-E848-AA77-5C7694BC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256" y="2184781"/>
            <a:ext cx="6183488" cy="2488438"/>
          </a:xfrm>
        </p:spPr>
        <p:txBody>
          <a:bodyPr wrap="none" anchor="ctr"/>
          <a:lstStyle/>
          <a:p>
            <a:r>
              <a:rPr lang="en-US" dirty="0"/>
              <a:t>Simplify!</a:t>
            </a:r>
          </a:p>
          <a:p>
            <a:r>
              <a:rPr lang="en-US" dirty="0"/>
              <a:t>Maximize the signal over the noise</a:t>
            </a:r>
          </a:p>
          <a:p>
            <a:r>
              <a:rPr lang="en-US" dirty="0"/>
              <a:t>Show the relevant data directly</a:t>
            </a:r>
          </a:p>
        </p:txBody>
      </p:sp>
    </p:spTree>
    <p:extLst>
      <p:ext uri="{BB962C8B-B14F-4D97-AF65-F5344CB8AC3E}">
        <p14:creationId xmlns:p14="http://schemas.microsoft.com/office/powerpoint/2010/main" val="202381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883-31D1-1B43-AA2A-BFB21091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Tying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07DF3-F036-2A46-B51A-021A64D42C40}"/>
              </a:ext>
            </a:extLst>
          </p:cNvPr>
          <p:cNvSpPr txBox="1"/>
          <p:nvPr/>
        </p:nvSpPr>
        <p:spPr>
          <a:xfrm>
            <a:off x="9228219" y="2815389"/>
            <a:ext cx="280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Do you want your audience to play “Where’s Wally?”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64E23-DEA0-B340-90C6-B386FC0166E1}"/>
              </a:ext>
            </a:extLst>
          </p:cNvPr>
          <p:cNvGrpSpPr/>
          <p:nvPr/>
        </p:nvGrpSpPr>
        <p:grpSpPr>
          <a:xfrm>
            <a:off x="3198000" y="1979761"/>
            <a:ext cx="5796000" cy="4385356"/>
            <a:chOff x="3198000" y="1979761"/>
            <a:chExt cx="5796000" cy="4385356"/>
          </a:xfrm>
        </p:grpSpPr>
        <p:pic>
          <p:nvPicPr>
            <p:cNvPr id="4" name="Google Shape;300;p51" descr="Can you spot him?">
              <a:extLst>
                <a:ext uri="{FF2B5EF4-FFF2-40B4-BE49-F238E27FC236}">
                  <a16:creationId xmlns:a16="http://schemas.microsoft.com/office/drawing/2014/main" id="{A4F9B033-2578-C044-B50E-C1AE4FCBC1A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98000" y="1979761"/>
              <a:ext cx="5796000" cy="4077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3252D7-6DDB-734D-9839-6C34EF85F071}"/>
                </a:ext>
              </a:extLst>
            </p:cNvPr>
            <p:cNvSpPr txBox="1"/>
            <p:nvPr/>
          </p:nvSpPr>
          <p:spPr>
            <a:xfrm>
              <a:off x="3198000" y="6057340"/>
              <a:ext cx="18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dirty="0"/>
                <a:t>Credit: Andrew Wright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E3D0-95AF-CA48-93EC-3102D5D2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Make the message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4C49-CC77-FB46-8FB5-FB5E173F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0" y="1768882"/>
            <a:ext cx="5859701" cy="3320236"/>
          </a:xfrm>
        </p:spPr>
        <p:txBody>
          <a:bodyPr wrap="none" anchor="ctr">
            <a:noAutofit/>
          </a:bodyPr>
          <a:lstStyle/>
          <a:p>
            <a:r>
              <a:rPr lang="en-US" dirty="0"/>
              <a:t>Show the answer</a:t>
            </a:r>
          </a:p>
          <a:p>
            <a:r>
              <a:rPr lang="en-US" dirty="0"/>
              <a:t>Draw attention &amp; do repeat yourself</a:t>
            </a:r>
          </a:p>
          <a:p>
            <a:r>
              <a:rPr lang="en-US" dirty="0"/>
              <a:t>Always add a title</a:t>
            </a:r>
          </a:p>
          <a:p>
            <a:r>
              <a:rPr lang="en-US" dirty="0">
                <a:solidFill>
                  <a:schemeClr val="accent5"/>
                </a:solidFill>
              </a:rPr>
              <a:t>Make the message impossible to miss</a:t>
            </a:r>
          </a:p>
        </p:txBody>
      </p:sp>
    </p:spTree>
    <p:extLst>
      <p:ext uri="{BB962C8B-B14F-4D97-AF65-F5344CB8AC3E}">
        <p14:creationId xmlns:p14="http://schemas.microsoft.com/office/powerpoint/2010/main" val="9203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6920-424A-9C4F-ABDD-14F98811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elephant in the room…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1745-916D-B64C-807B-70F14E6A1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00" y="2184782"/>
            <a:ext cx="6845400" cy="2488438"/>
          </a:xfrm>
        </p:spPr>
        <p:txBody>
          <a:bodyPr wrap="none" anchor="ctr"/>
          <a:lstStyle/>
          <a:p>
            <a:r>
              <a:rPr lang="en-US" dirty="0"/>
              <a:t>No one-size-fits-all</a:t>
            </a:r>
          </a:p>
          <a:p>
            <a:r>
              <a:rPr lang="en-US" dirty="0"/>
              <a:t>Choose consciously for your situation</a:t>
            </a:r>
          </a:p>
          <a:p>
            <a:r>
              <a:rPr lang="en-US" dirty="0"/>
              <a:t>Make it a habit – test and repeat</a:t>
            </a:r>
          </a:p>
        </p:txBody>
      </p:sp>
    </p:spTree>
    <p:extLst>
      <p:ext uri="{BB962C8B-B14F-4D97-AF65-F5344CB8AC3E}">
        <p14:creationId xmlns:p14="http://schemas.microsoft.com/office/powerpoint/2010/main" val="1641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44BE-EC63-A749-800B-C9AEF8FA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Is the exposure different? How?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3E328-AC96-114D-9207-7A2DF1A1B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026" y="1544595"/>
            <a:ext cx="9141947" cy="48067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1643E9A-9679-4E4A-B233-962F52825370}"/>
              </a:ext>
            </a:extLst>
          </p:cNvPr>
          <p:cNvGrpSpPr/>
          <p:nvPr/>
        </p:nvGrpSpPr>
        <p:grpSpPr>
          <a:xfrm>
            <a:off x="7041931" y="2594944"/>
            <a:ext cx="3336169" cy="338554"/>
            <a:chOff x="6770412" y="2436177"/>
            <a:chExt cx="3336169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AF8CC1-4B6C-4246-8E70-8DFBB6EF04AF}"/>
                </a:ext>
              </a:extLst>
            </p:cNvPr>
            <p:cNvSpPr txBox="1"/>
            <p:nvPr/>
          </p:nvSpPr>
          <p:spPr>
            <a:xfrm>
              <a:off x="7450085" y="2436177"/>
              <a:ext cx="26564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Peak concentration is similar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BF4638-36CD-3D43-B2C6-7C962BC6B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412" y="2605454"/>
              <a:ext cx="6796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9D85DF-A832-1845-A4F5-B68EF2962D56}"/>
              </a:ext>
            </a:extLst>
          </p:cNvPr>
          <p:cNvGrpSpPr/>
          <p:nvPr/>
        </p:nvGrpSpPr>
        <p:grpSpPr>
          <a:xfrm>
            <a:off x="6190593" y="4093779"/>
            <a:ext cx="4187507" cy="740980"/>
            <a:chOff x="6190593" y="4093779"/>
            <a:chExt cx="4187507" cy="7409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D57DA7-9656-874B-A018-76B6672698E8}"/>
                </a:ext>
              </a:extLst>
            </p:cNvPr>
            <p:cNvSpPr txBox="1"/>
            <p:nvPr/>
          </p:nvSpPr>
          <p:spPr>
            <a:xfrm>
              <a:off x="7721604" y="4112968"/>
              <a:ext cx="2656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Elimination is substantially faster in Japanese patients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0621776-A51F-E740-B009-9EFB4B15833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6190593" y="4093779"/>
              <a:ext cx="1531011" cy="3115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F7EE83-2DF0-D049-B193-E2A8B9DFD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593" y="4424546"/>
              <a:ext cx="1531011" cy="4102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0B4737-5C9E-8F40-B0FA-F1AE062DB105}"/>
              </a:ext>
            </a:extLst>
          </p:cNvPr>
          <p:cNvGrpSpPr/>
          <p:nvPr/>
        </p:nvGrpSpPr>
        <p:grpSpPr>
          <a:xfrm>
            <a:off x="4356538" y="2456444"/>
            <a:ext cx="2201083" cy="2477551"/>
            <a:chOff x="4356538" y="2456444"/>
            <a:chExt cx="2201083" cy="24775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EDA4AD-2CE5-D54A-A9DF-C738788F0A59}"/>
                </a:ext>
              </a:extLst>
            </p:cNvPr>
            <p:cNvSpPr txBox="1"/>
            <p:nvPr/>
          </p:nvSpPr>
          <p:spPr>
            <a:xfrm>
              <a:off x="6053957" y="2456444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0.93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580F1-2B1E-8945-BBFF-47E142DB0527}"/>
                </a:ext>
              </a:extLst>
            </p:cNvPr>
            <p:cNvSpPr txBox="1"/>
            <p:nvPr/>
          </p:nvSpPr>
          <p:spPr>
            <a:xfrm>
              <a:off x="4356538" y="3534100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063C0-4E3D-4345-810C-D2120CDDA2F6}"/>
                </a:ext>
              </a:extLst>
            </p:cNvPr>
            <p:cNvSpPr txBox="1"/>
            <p:nvPr/>
          </p:nvSpPr>
          <p:spPr>
            <a:xfrm>
              <a:off x="5290966" y="4626218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0.67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5D6DC7C-2BE0-1A4E-8636-A9336F17806B}"/>
              </a:ext>
            </a:extLst>
          </p:cNvPr>
          <p:cNvSpPr txBox="1"/>
          <p:nvPr/>
        </p:nvSpPr>
        <p:spPr>
          <a:xfrm>
            <a:off x="489098" y="245644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89307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D9B2-94C0-BB42-BBB0-FE912659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goal of the quantitative scientist is to influence through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EB68-2431-7E46-8812-409AA3188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1575" cy="4351338"/>
          </a:xfrm>
        </p:spPr>
        <p:txBody>
          <a:bodyPr anchor="ctr"/>
          <a:lstStyle/>
          <a:p>
            <a:r>
              <a:rPr lang="en-US" dirty="0"/>
              <a:t>Influence → communication</a:t>
            </a:r>
          </a:p>
          <a:p>
            <a:r>
              <a:rPr lang="en-US" dirty="0"/>
              <a:t>Most effective medium: </a:t>
            </a:r>
            <a:r>
              <a:rPr lang="en-US" dirty="0">
                <a:solidFill>
                  <a:schemeClr val="accent5"/>
                </a:solidFill>
              </a:rPr>
              <a:t>visual</a:t>
            </a:r>
          </a:p>
          <a:p>
            <a:r>
              <a:rPr lang="en-US" dirty="0"/>
              <a:t>Purpose – Clarity – Message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9D5BE5-0CC6-CD40-9048-CE8D7B9BA614}"/>
              </a:ext>
            </a:extLst>
          </p:cNvPr>
          <p:cNvGrpSpPr/>
          <p:nvPr/>
        </p:nvGrpSpPr>
        <p:grpSpPr>
          <a:xfrm>
            <a:off x="6719775" y="1064641"/>
            <a:ext cx="5369444" cy="5112322"/>
            <a:chOff x="6719775" y="1064641"/>
            <a:chExt cx="5369444" cy="5112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B5651-DD73-A443-9088-68285D9F1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02" t="9740" r="13738" b="10457"/>
            <a:stretch/>
          </p:blipFill>
          <p:spPr>
            <a:xfrm>
              <a:off x="6719775" y="2397088"/>
              <a:ext cx="3854282" cy="377987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F25CBE-79AA-A345-9815-796F631FF904}"/>
                </a:ext>
              </a:extLst>
            </p:cNvPr>
            <p:cNvGrpSpPr/>
            <p:nvPr/>
          </p:nvGrpSpPr>
          <p:grpSpPr>
            <a:xfrm>
              <a:off x="8887046" y="1064641"/>
              <a:ext cx="3202173" cy="1862678"/>
              <a:chOff x="8887046" y="1064641"/>
              <a:chExt cx="3202173" cy="186267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67FA7A7-4F76-9743-BDFD-79937F14547C}"/>
                  </a:ext>
                </a:extLst>
              </p:cNvPr>
              <p:cNvSpPr/>
              <p:nvPr/>
            </p:nvSpPr>
            <p:spPr>
              <a:xfrm>
                <a:off x="8887046" y="1064641"/>
                <a:ext cx="3202173" cy="1774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95000"/>
                      </a:schemeClr>
                    </a:solidFill>
                  </a:rPr>
                  <a:t>With great graphs comes great power!</a:t>
                </a:r>
              </a:p>
            </p:txBody>
          </p:sp>
          <p:sp>
            <p:nvSpPr>
              <p:cNvPr id="7" name="Right Triangle 6">
                <a:extLst>
                  <a:ext uri="{FF2B5EF4-FFF2-40B4-BE49-F238E27FC236}">
                    <a16:creationId xmlns:a16="http://schemas.microsoft.com/office/drawing/2014/main" id="{FCBD2B8F-6321-B64E-8508-18C8B9A2F4A6}"/>
                  </a:ext>
                </a:extLst>
              </p:cNvPr>
              <p:cNvSpPr/>
              <p:nvPr/>
            </p:nvSpPr>
            <p:spPr>
              <a:xfrm rot="21309051">
                <a:off x="9176527" y="2364007"/>
                <a:ext cx="498622" cy="563312"/>
              </a:xfrm>
              <a:custGeom>
                <a:avLst/>
                <a:gdLst>
                  <a:gd name="connsiteX0" fmla="*/ 0 w 617477"/>
                  <a:gd name="connsiteY0" fmla="*/ 508732 h 508732"/>
                  <a:gd name="connsiteX1" fmla="*/ 0 w 617477"/>
                  <a:gd name="connsiteY1" fmla="*/ 0 h 508732"/>
                  <a:gd name="connsiteX2" fmla="*/ 617477 w 617477"/>
                  <a:gd name="connsiteY2" fmla="*/ 508732 h 508732"/>
                  <a:gd name="connsiteX3" fmla="*/ 0 w 617477"/>
                  <a:gd name="connsiteY3" fmla="*/ 508732 h 508732"/>
                  <a:gd name="connsiteX0" fmla="*/ 0 w 498622"/>
                  <a:gd name="connsiteY0" fmla="*/ 508732 h 508732"/>
                  <a:gd name="connsiteX1" fmla="*/ 0 w 498622"/>
                  <a:gd name="connsiteY1" fmla="*/ 0 h 508732"/>
                  <a:gd name="connsiteX2" fmla="*/ 498622 w 498622"/>
                  <a:gd name="connsiteY2" fmla="*/ 274564 h 508732"/>
                  <a:gd name="connsiteX3" fmla="*/ 0 w 498622"/>
                  <a:gd name="connsiteY3" fmla="*/ 508732 h 508732"/>
                  <a:gd name="connsiteX0" fmla="*/ 0 w 498622"/>
                  <a:gd name="connsiteY0" fmla="*/ 563312 h 563312"/>
                  <a:gd name="connsiteX1" fmla="*/ 111338 w 498622"/>
                  <a:gd name="connsiteY1" fmla="*/ 0 h 563312"/>
                  <a:gd name="connsiteX2" fmla="*/ 498622 w 498622"/>
                  <a:gd name="connsiteY2" fmla="*/ 329144 h 563312"/>
                  <a:gd name="connsiteX3" fmla="*/ 0 w 498622"/>
                  <a:gd name="connsiteY3" fmla="*/ 563312 h 56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622" h="563312">
                    <a:moveTo>
                      <a:pt x="0" y="563312"/>
                    </a:moveTo>
                    <a:lnTo>
                      <a:pt x="111338" y="0"/>
                    </a:lnTo>
                    <a:lnTo>
                      <a:pt x="498622" y="329144"/>
                    </a:lnTo>
                    <a:lnTo>
                      <a:pt x="0" y="56331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39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AD37-B261-EF46-A554-7CFB8F1E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If you want to be more like Spiderman…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3707-33E8-1E4C-B911-C77667F36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947" y="2018434"/>
            <a:ext cx="7829964" cy="4000262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https://graphicsprinciples.github.io/</a:t>
            </a:r>
            <a:r>
              <a:rPr lang="en-GB" sz="2400" dirty="0"/>
              <a:t> </a:t>
            </a:r>
            <a:endParaRPr lang="en-CH" sz="2400" dirty="0"/>
          </a:p>
          <a:p>
            <a:r>
              <a:rPr lang="en-CH" sz="2400" dirty="0"/>
              <a:t>EVC </a:t>
            </a:r>
            <a:r>
              <a:rPr lang="en-CH" sz="2400" dirty="0">
                <a:hlinkClick r:id="rId3"/>
              </a:rPr>
              <a:t>video</a:t>
            </a:r>
            <a:r>
              <a:rPr lang="en-CH" sz="2400" dirty="0"/>
              <a:t> and </a:t>
            </a:r>
            <a:r>
              <a:rPr lang="en-CH" sz="2400" dirty="0">
                <a:hlinkClick r:id="rId4"/>
              </a:rPr>
              <a:t>tutorial</a:t>
            </a:r>
            <a:endParaRPr lang="en-CH" sz="2400" dirty="0"/>
          </a:p>
          <a:p>
            <a:r>
              <a:rPr lang="en-CH" sz="2400" dirty="0"/>
              <a:t>A graphics principles </a:t>
            </a:r>
            <a:r>
              <a:rPr lang="en-GB" sz="2400" dirty="0">
                <a:hlinkClick r:id="rId5"/>
              </a:rPr>
              <a:t>cheat sheet</a:t>
            </a:r>
            <a:endParaRPr lang="en-GB" sz="2400" dirty="0"/>
          </a:p>
          <a:p>
            <a:r>
              <a:rPr lang="en-GB" sz="2400" dirty="0" err="1"/>
              <a:t>xGx</a:t>
            </a:r>
            <a:r>
              <a:rPr lang="en-GB" sz="2400" dirty="0"/>
              <a:t>: </a:t>
            </a:r>
            <a:r>
              <a:rPr lang="en-GB" sz="2400" dirty="0">
                <a:hlinkClick r:id="rId6"/>
              </a:rPr>
              <a:t>https://opensource.nibr.com/xgx/</a:t>
            </a:r>
            <a:r>
              <a:rPr lang="en-GB" sz="2400" dirty="0"/>
              <a:t> </a:t>
            </a:r>
          </a:p>
          <a:p>
            <a:r>
              <a:rPr lang="en-GB" sz="2400" dirty="0"/>
              <a:t>WW: </a:t>
            </a:r>
            <a:r>
              <a:rPr lang="en-GB" sz="2400" dirty="0">
                <a:hlinkClick r:id="rId7"/>
              </a:rPr>
              <a:t>https://github.com/VIS-SIG/Wonderful-Wednesdays</a:t>
            </a:r>
            <a:r>
              <a:rPr lang="en-GB" sz="2400" dirty="0"/>
              <a:t>   </a:t>
            </a:r>
          </a:p>
          <a:p>
            <a:r>
              <a:rPr lang="en-GB" sz="2400" dirty="0" err="1"/>
              <a:t>visR</a:t>
            </a:r>
            <a:r>
              <a:rPr lang="en-GB" sz="2400" dirty="0"/>
              <a:t>: </a:t>
            </a:r>
            <a:r>
              <a:rPr lang="en-GB" sz="2400" dirty="0">
                <a:hlinkClick r:id="rId8"/>
              </a:rPr>
              <a:t>https://openpharma.github.io/visR/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17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212A-AB22-464F-AC39-7D8D92E4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3995-C17F-B94A-9786-E289385C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7786" y="2445793"/>
            <a:ext cx="2989793" cy="2096087"/>
          </a:xfrm>
        </p:spPr>
        <p:txBody>
          <a:bodyPr/>
          <a:lstStyle/>
          <a:p>
            <a:r>
              <a:rPr lang="en-CH" sz="1800" dirty="0"/>
              <a:t>Alison Margolskee*</a:t>
            </a:r>
          </a:p>
          <a:p>
            <a:r>
              <a:rPr lang="en-CH" sz="1800" dirty="0"/>
              <a:t>Marc Vandemeulebroecke*</a:t>
            </a:r>
          </a:p>
          <a:p>
            <a:r>
              <a:rPr lang="en-CH" sz="1800" dirty="0"/>
              <a:t>Mark Baillie*</a:t>
            </a:r>
          </a:p>
          <a:p>
            <a:r>
              <a:rPr lang="en-CH" sz="1800" dirty="0"/>
              <a:t>Andrew Wright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FA10A5-3E5A-8247-82CC-994C02FCA9EE}"/>
              </a:ext>
            </a:extLst>
          </p:cNvPr>
          <p:cNvSpPr txBox="1">
            <a:spLocks/>
          </p:cNvSpPr>
          <p:nvPr/>
        </p:nvSpPr>
        <p:spPr>
          <a:xfrm>
            <a:off x="6470342" y="2445793"/>
            <a:ext cx="1895134" cy="209608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1800" dirty="0"/>
              <a:t>Julie Jones</a:t>
            </a:r>
          </a:p>
          <a:p>
            <a:r>
              <a:rPr lang="en-CH" sz="1800" dirty="0"/>
              <a:t>Ivo Vranesic</a:t>
            </a:r>
          </a:p>
          <a:p>
            <a:r>
              <a:rPr lang="en-CH" sz="1800" dirty="0"/>
              <a:t>Doug Robinson</a:t>
            </a:r>
          </a:p>
          <a:p>
            <a:r>
              <a:rPr lang="en-CH" sz="1800" dirty="0"/>
              <a:t>Allison Florance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63468-FF83-5B45-B2E7-A447E9AFF5E6}"/>
              </a:ext>
            </a:extLst>
          </p:cNvPr>
          <p:cNvSpPr txBox="1"/>
          <p:nvPr/>
        </p:nvSpPr>
        <p:spPr>
          <a:xfrm>
            <a:off x="5005076" y="4777017"/>
            <a:ext cx="189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CH" dirty="0"/>
              <a:t>nd many more… </a:t>
            </a:r>
          </a:p>
        </p:txBody>
      </p:sp>
    </p:spTree>
    <p:extLst>
      <p:ext uri="{BB962C8B-B14F-4D97-AF65-F5344CB8AC3E}">
        <p14:creationId xmlns:p14="http://schemas.microsoft.com/office/powerpoint/2010/main" val="21980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7A5-EE0F-E648-9E54-180AC50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CH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551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9A-D2E3-854D-B348-C143AC9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My start in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CE55-83CB-F145-9828-9F6D70B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1" y="2331264"/>
            <a:ext cx="7498078" cy="2488502"/>
          </a:xfrm>
        </p:spPr>
        <p:txBody>
          <a:bodyPr/>
          <a:lstStyle/>
          <a:p>
            <a:r>
              <a:rPr lang="en-CH" dirty="0"/>
              <a:t>From a no-graph, data-free statistics PhD…</a:t>
            </a:r>
          </a:p>
          <a:p>
            <a:r>
              <a:rPr lang="en-CH" dirty="0"/>
              <a:t>…into a highly exploratory environment</a:t>
            </a:r>
          </a:p>
          <a:p>
            <a:r>
              <a:rPr lang="en-CH" dirty="0"/>
              <a:t>Google said: “try ggplot2!”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8EFCB-7F9E-CD43-A978-F942DCB1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157" y="4548875"/>
            <a:ext cx="1900563" cy="19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67EFA-C7AE-8043-B3D8-06C51A86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80" y="5350320"/>
            <a:ext cx="5455542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21B-9374-424A-A4B6-6A5D068A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Plotting is fun, but…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0C1A6-916C-D048-955A-CF2262DD53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3543" y="2618233"/>
                <a:ext cx="10224915" cy="1620252"/>
              </a:xfrm>
            </p:spPr>
            <p:txBody>
              <a:bodyPr/>
              <a:lstStyle/>
              <a:p>
                <a:r>
                  <a:rPr lang="en-CH" dirty="0"/>
                  <a:t>A bad plot can be worse than no plot</a:t>
                </a:r>
              </a:p>
              <a:p>
                <a:r>
                  <a:rPr lang="en-CH" dirty="0"/>
                  <a:t>Producing a lot of graphs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H" dirty="0"/>
                  <a:t> effective visual communication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0C1A6-916C-D048-955A-CF2262DD5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543" y="2618233"/>
                <a:ext cx="10224915" cy="1620252"/>
              </a:xfrm>
              <a:blipFill>
                <a:blip r:embed="rId2"/>
                <a:stretch>
                  <a:fillRect l="-1365" r="-620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57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AB15-4B45-9B45-A24B-CEE14F5A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graphs are not trivial</a:t>
            </a:r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E91C039-A6A4-6949-B13C-57BA8205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931" y="1825625"/>
            <a:ext cx="7396138" cy="4351338"/>
          </a:xfrm>
        </p:spPr>
      </p:pic>
    </p:spTree>
    <p:extLst>
      <p:ext uri="{BB962C8B-B14F-4D97-AF65-F5344CB8AC3E}">
        <p14:creationId xmlns:p14="http://schemas.microsoft.com/office/powerpoint/2010/main" val="17499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9A-D2E3-854D-B348-C143AC9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Effective visualizations are all around us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7686-146F-4843-B901-DBEC06918F3E}"/>
              </a:ext>
            </a:extLst>
          </p:cNvPr>
          <p:cNvGrpSpPr/>
          <p:nvPr/>
        </p:nvGrpSpPr>
        <p:grpSpPr>
          <a:xfrm>
            <a:off x="528619" y="1594435"/>
            <a:ext cx="4111560" cy="3542907"/>
            <a:chOff x="528619" y="1594435"/>
            <a:chExt cx="4111560" cy="3542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CEB4BF-9472-2C4F-8F34-54F966F9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479" y="1594435"/>
              <a:ext cx="4076700" cy="3251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15DD69-E69D-3841-86B0-9C8BB7049878}"/>
                </a:ext>
              </a:extLst>
            </p:cNvPr>
            <p:cNvSpPr txBox="1"/>
            <p:nvPr/>
          </p:nvSpPr>
          <p:spPr>
            <a:xfrm>
              <a:off x="528619" y="4860343"/>
              <a:ext cx="21838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>
                  <a:hlinkClick r:id="rId3"/>
                </a:rPr>
                <a:t>http://www.fivethirtyeight.com</a:t>
              </a:r>
              <a:r>
                <a:rPr lang="en-CH" sz="12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0B271A-9B67-0C40-B0EA-D9535783C125}"/>
              </a:ext>
            </a:extLst>
          </p:cNvPr>
          <p:cNvGrpSpPr/>
          <p:nvPr/>
        </p:nvGrpSpPr>
        <p:grpSpPr>
          <a:xfrm>
            <a:off x="3736844" y="2261940"/>
            <a:ext cx="4783855" cy="3469233"/>
            <a:chOff x="3688716" y="2249908"/>
            <a:chExt cx="4783855" cy="3469233"/>
          </a:xfrm>
        </p:grpSpPr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A446167-C9A2-3448-AF7C-C8510283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9429" y="2249908"/>
              <a:ext cx="4753142" cy="31844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2BC45F-DF79-3148-8CEF-94C84C19F75A}"/>
                </a:ext>
              </a:extLst>
            </p:cNvPr>
            <p:cNvSpPr txBox="1"/>
            <p:nvPr/>
          </p:nvSpPr>
          <p:spPr>
            <a:xfrm>
              <a:off x="3688716" y="5442142"/>
              <a:ext cx="2473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>
                  <a:hlinkClick r:id="rId5"/>
                </a:rPr>
                <a:t>http://www.ft.com/coronavirusfree</a:t>
              </a:r>
              <a:r>
                <a:rPr lang="en-CH" sz="1200" dirty="0"/>
                <a:t>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AFFD63-58C2-214D-986B-5A1E896C3956}"/>
              </a:ext>
            </a:extLst>
          </p:cNvPr>
          <p:cNvGrpSpPr/>
          <p:nvPr/>
        </p:nvGrpSpPr>
        <p:grpSpPr>
          <a:xfrm>
            <a:off x="6143469" y="3128210"/>
            <a:ext cx="5595342" cy="3469233"/>
            <a:chOff x="6143469" y="3128210"/>
            <a:chExt cx="5595342" cy="34692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FBD9A2-93D7-3249-A9EC-D350A66B09B6}"/>
                </a:ext>
              </a:extLst>
            </p:cNvPr>
            <p:cNvGrpSpPr/>
            <p:nvPr/>
          </p:nvGrpSpPr>
          <p:grpSpPr>
            <a:xfrm>
              <a:off x="6191117" y="3128210"/>
              <a:ext cx="5547694" cy="3184487"/>
              <a:chOff x="548307" y="-180474"/>
              <a:chExt cx="5547694" cy="3184487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9694259B-3C56-2C43-8AAF-75C9B6605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r="49931" b="49679"/>
              <a:stretch/>
            </p:blipFill>
            <p:spPr bwMode="auto">
              <a:xfrm>
                <a:off x="548307" y="-180474"/>
                <a:ext cx="5547694" cy="3184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4EC3B3D4-7E6A-5D49-8196-21ECE54DF7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r="47209" b="92531"/>
              <a:stretch/>
            </p:blipFill>
            <p:spPr bwMode="auto">
              <a:xfrm>
                <a:off x="563479" y="-180474"/>
                <a:ext cx="5532521" cy="447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34B32F-DB7A-834E-9F5A-23DA6C3C4C2D}"/>
                </a:ext>
              </a:extLst>
            </p:cNvPr>
            <p:cNvSpPr txBox="1"/>
            <p:nvPr/>
          </p:nvSpPr>
          <p:spPr>
            <a:xfrm>
              <a:off x="6143469" y="6320444"/>
              <a:ext cx="1978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>
                  <a:hlinkClick r:id="rId7"/>
                </a:rPr>
                <a:t>http://vis-sig.github.io/blog</a:t>
              </a:r>
              <a:r>
                <a:rPr lang="en-CH" sz="1200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66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EABF-F93C-3C4C-8AFF-FDE8887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Is exposure different? How?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27291-0FE0-2F40-B116-AFB9921A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3100" y="1480934"/>
            <a:ext cx="5765800" cy="4263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5E717-D8E9-A946-814D-968A84DDC953}"/>
              </a:ext>
            </a:extLst>
          </p:cNvPr>
          <p:cNvSpPr txBox="1"/>
          <p:nvPr/>
        </p:nvSpPr>
        <p:spPr>
          <a:xfrm>
            <a:off x="3053597" y="5744478"/>
            <a:ext cx="6340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Futura Medium" panose="020B0602020204020303" pitchFamily="34" charset="-79"/>
              </a:rPr>
              <a:t>What are we supposed to conclude?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5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9A-D2E3-854D-B348-C143AC9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It is not hard to find 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31605-A7A3-8941-91D6-1866D10D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9" y="1470493"/>
            <a:ext cx="5091113" cy="2409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18E1B-BF03-054C-94EA-09EC4DD42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6" y="2433401"/>
            <a:ext cx="4734010" cy="2676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Google Shape;205;p41">
            <a:extLst>
              <a:ext uri="{FF2B5EF4-FFF2-40B4-BE49-F238E27FC236}">
                <a16:creationId xmlns:a16="http://schemas.microsoft.com/office/drawing/2014/main" id="{72CA2A0B-BD00-8F41-B64F-CF074F03A86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5022" b="10880"/>
          <a:stretch/>
        </p:blipFill>
        <p:spPr>
          <a:xfrm>
            <a:off x="7305158" y="3429000"/>
            <a:ext cx="4361463" cy="2899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0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9267-62A6-3A46-BE5F-84EF1D9F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could do better?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5AA0-064D-874E-86E5-485C1CF3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897" y="2618233"/>
            <a:ext cx="6328207" cy="1621534"/>
          </a:xfrm>
        </p:spPr>
        <p:txBody>
          <a:bodyPr wrap="none" anchor="ctr"/>
          <a:lstStyle/>
          <a:p>
            <a:r>
              <a:rPr lang="en-US" dirty="0"/>
              <a:t>We can…</a:t>
            </a:r>
          </a:p>
          <a:p>
            <a:r>
              <a:rPr lang="en-US" dirty="0"/>
              <a:t>What if we consistently </a:t>
            </a:r>
            <a:r>
              <a:rPr lang="en-US" dirty="0">
                <a:solidFill>
                  <a:schemeClr val="accent5"/>
                </a:solidFill>
              </a:rPr>
              <a:t>did</a:t>
            </a:r>
            <a:r>
              <a:rPr lang="en-US" dirty="0"/>
              <a:t> better? </a:t>
            </a:r>
          </a:p>
        </p:txBody>
      </p:sp>
    </p:spTree>
    <p:extLst>
      <p:ext uri="{BB962C8B-B14F-4D97-AF65-F5344CB8AC3E}">
        <p14:creationId xmlns:p14="http://schemas.microsoft.com/office/powerpoint/2010/main" val="8004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A77E-3F08-0847-80B2-CC6F2FA6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we get there?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A8B4F-74C8-6841-9FCA-2E9F48E5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307" y="2184781"/>
            <a:ext cx="4925387" cy="2488438"/>
          </a:xfrm>
        </p:spPr>
        <p:txBody>
          <a:bodyPr wrap="none" anchor="ctr" anchorCtr="0">
            <a:spAutoFit/>
          </a:bodyPr>
          <a:lstStyle/>
          <a:p>
            <a:r>
              <a:rPr lang="en-US" dirty="0"/>
              <a:t>Know your </a:t>
            </a:r>
            <a:r>
              <a:rPr lang="en-US" dirty="0">
                <a:solidFill>
                  <a:schemeClr val="accent5"/>
                </a:solidFill>
              </a:rPr>
              <a:t>purpose</a:t>
            </a:r>
          </a:p>
          <a:p>
            <a:r>
              <a:rPr lang="en-US" dirty="0"/>
              <a:t>Show the data </a:t>
            </a:r>
            <a:r>
              <a:rPr lang="en-US" dirty="0">
                <a:solidFill>
                  <a:schemeClr val="accent5"/>
                </a:solidFill>
              </a:rPr>
              <a:t>clearly</a:t>
            </a:r>
          </a:p>
          <a:p>
            <a:r>
              <a:rPr lang="en-US" dirty="0"/>
              <a:t>Make the </a:t>
            </a:r>
            <a:r>
              <a:rPr lang="en-US" dirty="0">
                <a:solidFill>
                  <a:schemeClr val="accent5"/>
                </a:solidFill>
              </a:rPr>
              <a:t>message</a:t>
            </a:r>
            <a:r>
              <a:rPr lang="en-US" dirty="0"/>
              <a:t> obvious</a:t>
            </a:r>
          </a:p>
        </p:txBody>
      </p:sp>
    </p:spTree>
    <p:extLst>
      <p:ext uri="{BB962C8B-B14F-4D97-AF65-F5344CB8AC3E}">
        <p14:creationId xmlns:p14="http://schemas.microsoft.com/office/powerpoint/2010/main" val="126948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26168</TotalTime>
  <Words>419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Candara</vt:lpstr>
      <vt:lpstr>Office Theme</vt:lpstr>
      <vt:lpstr>With great graphs comes great power</vt:lpstr>
      <vt:lpstr>My start in data visualization</vt:lpstr>
      <vt:lpstr>Plotting is fun, but…</vt:lpstr>
      <vt:lpstr>Great graphs are not trivial</vt:lpstr>
      <vt:lpstr>Effective visualizations are all around us</vt:lpstr>
      <vt:lpstr>Is exposure different? How? </vt:lpstr>
      <vt:lpstr>It is not hard to find more examples</vt:lpstr>
      <vt:lpstr>What if we could do better? </vt:lpstr>
      <vt:lpstr>How do we get there? </vt:lpstr>
      <vt:lpstr>Know your purpose</vt:lpstr>
      <vt:lpstr>Show the data clearly</vt:lpstr>
      <vt:lpstr>Tying it all together</vt:lpstr>
      <vt:lpstr>Make the message obvious</vt:lpstr>
      <vt:lpstr>The elephant in the room…</vt:lpstr>
      <vt:lpstr>Is the exposure different? How? </vt:lpstr>
      <vt:lpstr>The goal of the quantitative scientist is to influence through data</vt:lpstr>
      <vt:lpstr>If you want to be more like Spiderman…</vt:lpstr>
      <vt:lpstr>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 great graphs comes great power</dc:title>
  <dc:creator>Magnusson, Baldur</dc:creator>
  <cp:lastModifiedBy>Magnusson, Baldur</cp:lastModifiedBy>
  <cp:revision>13</cp:revision>
  <dcterms:created xsi:type="dcterms:W3CDTF">2019-10-29T21:23:39Z</dcterms:created>
  <dcterms:modified xsi:type="dcterms:W3CDTF">2020-10-14T12:41:15Z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etDate">
    <vt:lpwstr>2019-10-29T21:23:40+0100</vt:lpwstr>
  </property>
  <property fmtid="{D5CDD505-2E9C-101B-9397-08002B2CF9AE}" pid="4" name="MSIP_Label_4929bff8-5b33-42aa-95d2-28f72e792cb0_Method">
    <vt:lpwstr>Standard</vt:lpwstr>
  </property>
  <property fmtid="{D5CDD505-2E9C-101B-9397-08002B2CF9AE}" pid="5" name="MSIP_Label_4929bff8-5b33-42aa-95d2-28f72e792cb0_Name">
    <vt:lpwstr>Internal</vt:lpwstr>
  </property>
  <property fmtid="{D5CDD505-2E9C-101B-9397-08002B2CF9AE}" pid="6" name="MSIP_Label_4929bff8-5b33-42aa-95d2-28f72e792cb0_SiteId">
    <vt:lpwstr>f35a6974-607f-47d4-82d7-ff31d7dc53a5</vt:lpwstr>
  </property>
  <property fmtid="{D5CDD505-2E9C-101B-9397-08002B2CF9AE}" pid="7" name="MSIP_Label_4929bff8-5b33-42aa-95d2-28f72e792cb0_ActionId">
    <vt:lpwstr>6e599c63-106f-451c-aeb1-0000b9e6b467</vt:lpwstr>
  </property>
</Properties>
</file>